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316" r:id="rId3"/>
    <p:sldId id="317" r:id="rId4"/>
    <p:sldId id="318" r:id="rId5"/>
    <p:sldId id="288" r:id="rId6"/>
    <p:sldId id="319" r:id="rId7"/>
    <p:sldId id="320" r:id="rId8"/>
    <p:sldId id="291" r:id="rId9"/>
    <p:sldId id="327" r:id="rId10"/>
    <p:sldId id="325" r:id="rId11"/>
    <p:sldId id="326" r:id="rId12"/>
    <p:sldId id="328" r:id="rId13"/>
    <p:sldId id="322" r:id="rId14"/>
    <p:sldId id="323" r:id="rId15"/>
    <p:sldId id="324" r:id="rId16"/>
    <p:sldId id="329" r:id="rId17"/>
    <p:sldId id="330" r:id="rId18"/>
    <p:sldId id="259" r:id="rId19"/>
    <p:sldId id="260" r:id="rId20"/>
    <p:sldId id="307" r:id="rId21"/>
    <p:sldId id="261" r:id="rId22"/>
    <p:sldId id="308" r:id="rId23"/>
    <p:sldId id="331" r:id="rId24"/>
    <p:sldId id="262" r:id="rId25"/>
    <p:sldId id="286" r:id="rId26"/>
    <p:sldId id="309" r:id="rId27"/>
    <p:sldId id="310" r:id="rId28"/>
    <p:sldId id="332" r:id="rId29"/>
    <p:sldId id="283" r:id="rId30"/>
    <p:sldId id="28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FF"/>
    <a:srgbClr val="006600"/>
    <a:srgbClr val="CCFFCC"/>
    <a:srgbClr val="0000CC"/>
    <a:srgbClr val="CCFF99"/>
    <a:srgbClr val="FF6600"/>
    <a:srgbClr val="336600"/>
    <a:srgbClr val="000099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B6829-0E19-4193-9BFC-E7BF841BCA12}" type="datetimeFigureOut">
              <a:rPr lang="uk-UA" smtClean="0"/>
              <a:t>09.09.2025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31B1B-D106-4CE8-ADD7-39A45FA475F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6111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ezavdnz.expertus.com.ua/1002397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3845" y="2825711"/>
            <a:ext cx="8484132" cy="1611610"/>
          </a:xfrm>
          <a:solidFill>
            <a:srgbClr val="FFFF66"/>
          </a:solidFill>
          <a:ln w="57150">
            <a:solidFill>
              <a:schemeClr val="bg2">
                <a:lumMod val="2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uk-UA" sz="27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2000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31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31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31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1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31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реформування</a:t>
            </a:r>
            <a:r>
              <a:rPr lang="ru-RU" sz="31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внутрішньої</a:t>
            </a:r>
            <a:r>
              <a:rPr lang="ru-RU" sz="31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31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31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31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Нормативно-</a:t>
            </a:r>
            <a:r>
              <a:rPr lang="ru-RU" sz="31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правові</a:t>
            </a:r>
            <a:r>
              <a:rPr lang="ru-RU" sz="31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аспекти</a:t>
            </a:r>
            <a:r>
              <a:rPr lang="ru-RU" sz="31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1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21288"/>
            <a:ext cx="8028384" cy="576064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uk-UA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Консультант КУ «ЦПРПП ВМР» Лариса Бондарчук</a:t>
            </a:r>
            <a:r>
              <a:rPr lang="uk-UA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023" y="118526"/>
            <a:ext cx="2025325" cy="20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03468" y="334177"/>
            <a:ext cx="4530098" cy="800219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Комунальна установа «Центр професійного розвитку педагогічних працівників Вінницької міської ради</a:t>
            </a:r>
          </a:p>
          <a:p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208" y="4752867"/>
            <a:ext cx="2025324" cy="21196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880" y="1182054"/>
            <a:ext cx="2601481" cy="707886"/>
          </a:xfrm>
          <a:prstGeom prst="rect">
            <a:avLst/>
          </a:prstGeom>
          <a:solidFill>
            <a:srgbClr val="CCCC00"/>
          </a:solidFill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04 вересня 2025 року</a:t>
            </a:r>
          </a:p>
          <a:p>
            <a:r>
              <a:rPr lang="uk-UA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Початок:14:00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8D6CFA-B430-46A3-937B-8A995ABB74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803" y="91634"/>
            <a:ext cx="1926174" cy="17983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EC5994-018A-4337-8C4D-F4F0B5A4F9EE}"/>
              </a:ext>
            </a:extLst>
          </p:cNvPr>
          <p:cNvSpPr txBox="1"/>
          <p:nvPr/>
        </p:nvSpPr>
        <p:spPr>
          <a:xfrm>
            <a:off x="1228685" y="2204864"/>
            <a:ext cx="7067923" cy="461665"/>
          </a:xfrm>
          <a:prstGeom prst="rect">
            <a:avLst/>
          </a:prstGeom>
          <a:solidFill>
            <a:srgbClr val="CCCC00"/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Фахова модель для вихователів-методистів ЗДО</a:t>
            </a:r>
          </a:p>
        </p:txBody>
      </p:sp>
    </p:spTree>
    <p:extLst>
      <p:ext uri="{BB962C8B-B14F-4D97-AF65-F5344CB8AC3E}">
        <p14:creationId xmlns:p14="http://schemas.microsoft.com/office/powerpoint/2010/main" val="505819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647185F-ADF4-478A-A076-DB4C011873D5}"/>
              </a:ext>
            </a:extLst>
          </p:cNvPr>
          <p:cNvSpPr/>
          <p:nvPr/>
        </p:nvSpPr>
        <p:spPr>
          <a:xfrm>
            <a:off x="323528" y="404664"/>
            <a:ext cx="8640960" cy="11387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ЗДО: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8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endParaRPr lang="uk-UA" sz="2800" b="1" dirty="0">
              <a:solidFill>
                <a:srgbClr val="9933FF"/>
              </a:solidFill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0A876109-1E82-496F-BB0E-2F0865EA727E}"/>
              </a:ext>
            </a:extLst>
          </p:cNvPr>
          <p:cNvSpPr/>
          <p:nvPr/>
        </p:nvSpPr>
        <p:spPr>
          <a:xfrm>
            <a:off x="395536" y="2852936"/>
            <a:ext cx="5958408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мета стратегії  – </a:t>
            </a:r>
          </a:p>
          <a:p>
            <a:r>
              <a:rPr lang="uk-UA" sz="2800" b="1" i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гарантувати доступність та якість дошкільної освіти, </a:t>
            </a:r>
          </a:p>
          <a:p>
            <a:r>
              <a:rPr lang="uk-UA" sz="2800" b="1" i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 постійне й послідовне підвищення якості освітньої діяльності, </a:t>
            </a:r>
          </a:p>
          <a:p>
            <a:r>
              <a:rPr lang="uk-UA" sz="2800" b="1" i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 довіру суспільства до закладів освіти</a:t>
            </a:r>
            <a:endParaRPr lang="uk-UA" b="1" i="1" dirty="0">
              <a:solidFill>
                <a:srgbClr val="9933FF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36AB92-19D0-4077-81AE-7F500A52B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916832"/>
            <a:ext cx="3389712" cy="223224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05981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647185F-ADF4-478A-A076-DB4C011873D5}"/>
              </a:ext>
            </a:extLst>
          </p:cNvPr>
          <p:cNvSpPr/>
          <p:nvPr/>
        </p:nvSpPr>
        <p:spPr>
          <a:xfrm>
            <a:off x="179512" y="188640"/>
            <a:ext cx="864096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ЗДО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r>
              <a:rPr lang="ru-RU" sz="28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8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endParaRPr lang="uk-UA" sz="2800" b="1" dirty="0">
              <a:solidFill>
                <a:srgbClr val="9933FF"/>
              </a:solidFill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EB07027C-5F4A-4F44-8A86-FC7030922725}"/>
              </a:ext>
            </a:extLst>
          </p:cNvPr>
          <p:cNvSpPr/>
          <p:nvPr/>
        </p:nvSpPr>
        <p:spPr>
          <a:xfrm>
            <a:off x="157816" y="2780928"/>
            <a:ext cx="6552728" cy="37303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визначення компонентів внутрішньої системи;</a:t>
            </a:r>
          </a:p>
          <a:p>
            <a:pPr>
              <a:lnSpc>
                <a:spcPct val="150000"/>
              </a:lnSpc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добір до кожного компоненту відповідних вимог/правил організації освітніх і управлінських процесів;</a:t>
            </a:r>
          </a:p>
          <a:p>
            <a:pPr>
              <a:lnSpc>
                <a:spcPct val="150000"/>
              </a:lnSpc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добір критеріїв та індикаторів до сформованих вимог/правил;</a:t>
            </a:r>
          </a:p>
          <a:p>
            <a:pPr>
              <a:lnSpc>
                <a:spcPct val="150000"/>
              </a:lnSpc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забезпечення функціонування внутрішньої системи;</a:t>
            </a:r>
          </a:p>
          <a:p>
            <a:pPr>
              <a:lnSpc>
                <a:spcPct val="150000"/>
              </a:lnSpc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оцінювання освітніх і управлінських процесів.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66C5FC-879C-4BC4-BD44-75DD008379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3308" y="1265858"/>
            <a:ext cx="2736304" cy="16060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D85E8E-9E39-46D5-8770-7C3B6CA500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184" y="3461693"/>
            <a:ext cx="2101428" cy="1906760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B35D67A-0F72-4E98-9E7F-0CC3457E6F19}"/>
              </a:ext>
            </a:extLst>
          </p:cNvPr>
          <p:cNvSpPr/>
          <p:nvPr/>
        </p:nvSpPr>
        <p:spPr>
          <a:xfrm>
            <a:off x="915141" y="1731005"/>
            <a:ext cx="4178195" cy="58477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основних процедур:</a:t>
            </a:r>
          </a:p>
        </p:txBody>
      </p:sp>
    </p:spTree>
    <p:extLst>
      <p:ext uri="{BB962C8B-B14F-4D97-AF65-F5344CB8AC3E}">
        <p14:creationId xmlns:p14="http://schemas.microsoft.com/office/powerpoint/2010/main" val="1896313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647185F-ADF4-478A-A076-DB4C011873D5}"/>
              </a:ext>
            </a:extLst>
          </p:cNvPr>
          <p:cNvSpPr/>
          <p:nvPr/>
        </p:nvSpPr>
        <p:spPr>
          <a:xfrm>
            <a:off x="179512" y="188640"/>
            <a:ext cx="864096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ЗДО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b="1" dirty="0">
              <a:solidFill>
                <a:srgbClr val="006600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B35D67A-0F72-4E98-9E7F-0CC3457E6F19}"/>
              </a:ext>
            </a:extLst>
          </p:cNvPr>
          <p:cNvSpPr/>
          <p:nvPr/>
        </p:nvSpPr>
        <p:spPr>
          <a:xfrm>
            <a:off x="163584" y="2477999"/>
            <a:ext cx="2269596" cy="1077218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uk-UA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напрями: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C13CBD-B8B5-4C2D-A7D7-BB7C3ED5EC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4264" y="2706080"/>
            <a:ext cx="955607" cy="9522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34BB4A-18E1-41E5-A264-C77BDA0027D1}"/>
              </a:ext>
            </a:extLst>
          </p:cNvPr>
          <p:cNvSpPr txBox="1"/>
          <p:nvPr/>
        </p:nvSpPr>
        <p:spPr>
          <a:xfrm>
            <a:off x="4843912" y="2968183"/>
            <a:ext cx="3811236" cy="107721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uk-UA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КОМПОНЕНТІВ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CDEC30D-3506-4BCA-9BF6-F327DDB3C754}"/>
              </a:ext>
            </a:extLst>
          </p:cNvPr>
          <p:cNvSpPr/>
          <p:nvPr/>
        </p:nvSpPr>
        <p:spPr>
          <a:xfrm>
            <a:off x="4810864" y="4288231"/>
            <a:ext cx="4032448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обрати й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компоненти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суперечать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законодавству</a:t>
            </a:r>
            <a:endParaRPr lang="uk-UA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56EED3-D12A-46CA-9EB6-5F739AF74108}"/>
              </a:ext>
            </a:extLst>
          </p:cNvPr>
          <p:cNvSpPr txBox="1"/>
          <p:nvPr/>
        </p:nvSpPr>
        <p:spPr>
          <a:xfrm>
            <a:off x="1979712" y="1625497"/>
            <a:ext cx="468052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відбулись зміни?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AB90CBA-661E-4849-8869-9AF3322257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640" y="1775217"/>
            <a:ext cx="2414902" cy="17124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318A0E0-73C8-4639-943A-4071A5978D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852" y="3643349"/>
            <a:ext cx="3507084" cy="313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57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A78B73-6D91-4BBD-8325-BA83A1C87B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184" y="256426"/>
            <a:ext cx="2448272" cy="3728070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BE47922D-59D5-4B76-9817-A749B68BB499}"/>
              </a:ext>
            </a:extLst>
          </p:cNvPr>
          <p:cNvSpPr/>
          <p:nvPr/>
        </p:nvSpPr>
        <p:spPr>
          <a:xfrm>
            <a:off x="251520" y="188640"/>
            <a:ext cx="5893160" cy="35394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 система забезпечення якості дошкільної  освіти формується закладом дошкільної освіти  з урахуванням методичних рекомендацій,</a:t>
            </a:r>
          </a:p>
          <a:p>
            <a:r>
              <a:rPr lang="uk-UA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розроблених центральним органом виконавчої влади у сфері освіти і науки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CC1487B7-490B-432E-BF02-2C3B0D3B3E99}"/>
              </a:ext>
            </a:extLst>
          </p:cNvPr>
          <p:cNvSpPr/>
          <p:nvPr/>
        </p:nvSpPr>
        <p:spPr>
          <a:xfrm>
            <a:off x="395536" y="4005064"/>
            <a:ext cx="7704856" cy="2554545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uk-UA" sz="2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складу робочої групи, яка займалась розробленням інструментарію, методики оцінювання освітніх і управлінських процесів закладу дошкільної освіти під час інституційного аудиту та Порадника керівникам закладів дошкільної освіти з питань формування внутрішньої системи забезпечення якості освіти входила керівник аналітичної служби Асоціації приватних закладів освіти, експерт Агенції розвитку освітньої політики Ірина </a:t>
            </a:r>
            <a:r>
              <a:rPr lang="uk-UA" sz="20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Барматова</a:t>
            </a:r>
            <a:endParaRPr lang="uk-UA" sz="20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300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8BEAB428-00F3-4E93-B85A-3AEA20EF453A}"/>
              </a:ext>
            </a:extLst>
          </p:cNvPr>
          <p:cNvSpPr/>
          <p:nvPr/>
        </p:nvSpPr>
        <p:spPr>
          <a:xfrm>
            <a:off x="251520" y="260648"/>
            <a:ext cx="864096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правила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endParaRPr lang="uk-UA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C5AC76-DEB1-44A8-ADF0-819ED8B5D0D4}"/>
              </a:ext>
            </a:extLst>
          </p:cNvPr>
          <p:cNvSpPr/>
          <p:nvPr/>
        </p:nvSpPr>
        <p:spPr>
          <a:xfrm>
            <a:off x="269800" y="3140968"/>
            <a:ext cx="8496944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кожного компонента внутрішньої системи забезпечення якості освіти формують вимоги / правила. Саме вони є основними орієнтирами для планування, організації та забезпечення заходів, які безпосередньо впливають на якість освітньої діяльності ЗДО та досягнення дітьми результатів навчання і формування в них відповідних </a:t>
            </a:r>
            <a:r>
              <a:rPr lang="uk-UA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85A1B9-A145-461E-B211-38598DD892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980728"/>
            <a:ext cx="354667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04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93277D5-2A06-4752-92E7-537BD9CCA3CA}"/>
              </a:ext>
            </a:extLst>
          </p:cNvPr>
          <p:cNvSpPr/>
          <p:nvPr/>
        </p:nvSpPr>
        <p:spPr>
          <a:xfrm rot="10131712" flipV="1">
            <a:off x="601237" y="688028"/>
            <a:ext cx="576064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Орієнтовні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індикатори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</a:t>
            </a:r>
            <a:endParaRPr lang="uk-UA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F72696D5-DAE3-4131-932A-2FA1A0198DC6}"/>
              </a:ext>
            </a:extLst>
          </p:cNvPr>
          <p:cNvSpPr/>
          <p:nvPr/>
        </p:nvSpPr>
        <p:spPr>
          <a:xfrm>
            <a:off x="179512" y="3457631"/>
            <a:ext cx="7776864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Рекомендаціях звертається увага на те, що критерії й індикатори компонентів з питань створення освітнього середовища, організації освітнього процесу, ефективності професійної діяльності педагогів та управлінської системи суттєво змінилися 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88E31FD-A829-4693-8ED5-4786D51D9437}"/>
              </a:ext>
            </a:extLst>
          </p:cNvPr>
          <p:cNvSpPr/>
          <p:nvPr/>
        </p:nvSpPr>
        <p:spPr>
          <a:xfrm>
            <a:off x="179512" y="2611554"/>
            <a:ext cx="520623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наведено у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додатку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endParaRPr lang="uk-UA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F76C6C-6D04-4739-8DEC-69B92A4372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844165"/>
            <a:ext cx="2664296" cy="1998221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1489102-54C2-4B1C-83CE-E4CDAEB64D01}"/>
              </a:ext>
            </a:extLst>
          </p:cNvPr>
          <p:cNvSpPr/>
          <p:nvPr/>
        </p:nvSpPr>
        <p:spPr>
          <a:xfrm>
            <a:off x="1799692" y="5517232"/>
            <a:ext cx="7128792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акцентовано питання формування кадрового складу, культури академічної доброчесності, внутрішньої системи моніторингу якості освіти та якості освітньої діяльності</a:t>
            </a:r>
          </a:p>
        </p:txBody>
      </p:sp>
      <p:sp>
        <p:nvSpPr>
          <p:cNvPr id="9" name="Стрілка: вигнута вліво 8">
            <a:extLst>
              <a:ext uri="{FF2B5EF4-FFF2-40B4-BE49-F238E27FC236}">
                <a16:creationId xmlns:a16="http://schemas.microsoft.com/office/drawing/2014/main" id="{3D271A4D-B2BC-46FC-A37E-363384AF77F0}"/>
              </a:ext>
            </a:extLst>
          </p:cNvPr>
          <p:cNvSpPr/>
          <p:nvPr/>
        </p:nvSpPr>
        <p:spPr>
          <a:xfrm rot="20598481">
            <a:off x="4682832" y="1245997"/>
            <a:ext cx="936104" cy="1216152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1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E6C4021-F8EE-4E23-A1C2-2B86B923F2EF}"/>
              </a:ext>
            </a:extLst>
          </p:cNvPr>
          <p:cNvSpPr/>
          <p:nvPr/>
        </p:nvSpPr>
        <p:spPr>
          <a:xfrm>
            <a:off x="143508" y="188640"/>
            <a:ext cx="885698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кадрова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будується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базових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цінностях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академічної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доброчесності</a:t>
            </a:r>
            <a:endParaRPr lang="uk-UA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BC50647F-3FD3-4BA7-8A28-238D124B4F32}"/>
              </a:ext>
            </a:extLst>
          </p:cNvPr>
          <p:cNvSpPr/>
          <p:nvPr/>
        </p:nvSpPr>
        <p:spPr>
          <a:xfrm>
            <a:off x="467544" y="1443840"/>
            <a:ext cx="5328592" cy="48654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чесність учасників освітнього процесу;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довіра до результатів діяльності інших осіб;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повага до честі і гідності своєї та інших членів професійної спільноти;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цінування різноманітності думок;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повага до права інтелектуальної власності інших осіб;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справедливість та доброчесне оцінювання результатів професійної діяльності.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3A0F97-749A-4A32-8C2C-8D205BEC6F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148" y="1265858"/>
            <a:ext cx="2761566" cy="22092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CE8A0A-ED06-4735-B7CF-F891FA0DB6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424401"/>
            <a:ext cx="2301255" cy="13807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4E3E63-0605-42ED-9302-4F7343D234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147" y="4807450"/>
            <a:ext cx="2792864" cy="18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50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F320631F-0DF3-4214-B1BD-4CC8378C1F9D}"/>
              </a:ext>
            </a:extLst>
          </p:cNvPr>
          <p:cNvSpPr/>
          <p:nvPr/>
        </p:nvSpPr>
        <p:spPr>
          <a:xfrm>
            <a:off x="249851" y="145810"/>
            <a:ext cx="6698413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ефективної системи управління</a:t>
            </a: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BD7A267-81E0-4059-86AE-8875F2BF06B1}"/>
              </a:ext>
            </a:extLst>
          </p:cNvPr>
          <p:cNvSpPr/>
          <p:nvPr/>
        </p:nvSpPr>
        <p:spPr>
          <a:xfrm>
            <a:off x="539552" y="1635676"/>
            <a:ext cx="372967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управлінські функції: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6E00CBD-8209-469A-B2D6-54A4BB7EAAD9}"/>
              </a:ext>
            </a:extLst>
          </p:cNvPr>
          <p:cNvSpPr/>
          <p:nvPr/>
        </p:nvSpPr>
        <p:spPr>
          <a:xfrm>
            <a:off x="179512" y="2298952"/>
            <a:ext cx="8354597" cy="230832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інформаційно-аналітична</a:t>
            </a:r>
            <a:r>
              <a:rPr lang="ru-RU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мотиваційно-цільова</a:t>
            </a:r>
            <a:r>
              <a:rPr lang="ru-RU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планово-</a:t>
            </a:r>
            <a:r>
              <a:rPr lang="ru-RU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прогностична</a:t>
            </a:r>
            <a:r>
              <a:rPr lang="ru-RU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</a:t>
            </a:r>
            <a:r>
              <a:rPr lang="ru-RU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координувально-виконавська</a:t>
            </a:r>
            <a:r>
              <a:rPr lang="ru-RU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</a:t>
            </a:r>
            <a:r>
              <a:rPr lang="ru-RU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оцінювально-діагностична</a:t>
            </a:r>
            <a:r>
              <a:rPr lang="ru-RU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регулювальна</a:t>
            </a:r>
            <a:r>
              <a:rPr lang="ru-RU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регулювально-корекційна</a:t>
            </a:r>
            <a:endParaRPr lang="ru-RU" sz="24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FF2B20-5019-4C9C-BA54-4AA91E0FED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730" y="628570"/>
            <a:ext cx="2744758" cy="16703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E8EE79-7D84-4697-894C-A9D568450E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679" y="3919216"/>
            <a:ext cx="2447329" cy="1656231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E6AF434-EDFC-460D-A772-34E6ADDF58F6}"/>
              </a:ext>
            </a:extLst>
          </p:cNvPr>
          <p:cNvSpPr/>
          <p:nvPr/>
        </p:nvSpPr>
        <p:spPr>
          <a:xfrm>
            <a:off x="249850" y="5545548"/>
            <a:ext cx="8498614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адаптована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і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 ЗДО</a:t>
            </a:r>
          </a:p>
        </p:txBody>
      </p:sp>
    </p:spTree>
    <p:extLst>
      <p:ext uri="{BB962C8B-B14F-4D97-AF65-F5344CB8AC3E}">
        <p14:creationId xmlns:p14="http://schemas.microsoft.com/office/powerpoint/2010/main" val="4011597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52E4D96-B3DA-49AE-BD75-C5DD3C4884E9}"/>
              </a:ext>
            </a:extLst>
          </p:cNvPr>
          <p:cNvSpPr/>
          <p:nvPr/>
        </p:nvSpPr>
        <p:spPr>
          <a:xfrm>
            <a:off x="135711" y="212083"/>
            <a:ext cx="8352928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Забезпечення функціонування внутрішньої системи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71E68C4-0C74-4EC3-81E2-AE3FCD9231CB}"/>
              </a:ext>
            </a:extLst>
          </p:cNvPr>
          <p:cNvSpPr/>
          <p:nvPr/>
        </p:nvSpPr>
        <p:spPr>
          <a:xfrm>
            <a:off x="395536" y="1724120"/>
            <a:ext cx="8154972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ефективного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функціонування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внутрішньої системи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розробляється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Положення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про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внутрішню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систему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забезпечення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якості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освіти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закладі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дошкільної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освіти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uk-UA" sz="24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479EAA45-A412-48CC-AE1A-3911BF4332DC}"/>
              </a:ext>
            </a:extLst>
          </p:cNvPr>
          <p:cNvSpPr/>
          <p:nvPr/>
        </p:nvSpPr>
        <p:spPr>
          <a:xfrm>
            <a:off x="523723" y="3533577"/>
            <a:ext cx="181011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uk-UA" sz="2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визначає: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88C7CDB3-4E11-4766-85C1-977AA1AE265C}"/>
              </a:ext>
            </a:extLst>
          </p:cNvPr>
          <p:cNvSpPr/>
          <p:nvPr/>
        </p:nvSpPr>
        <p:spPr>
          <a:xfrm>
            <a:off x="2333834" y="3379688"/>
            <a:ext cx="6155708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стратегію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політику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забезпечення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якості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дошкільної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освіти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у ЗДО </a:t>
            </a:r>
            <a:endParaRPr lang="uk-UA" sz="2400" b="1" i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333F046-7526-4D3C-87AC-556BE55A8A88}"/>
              </a:ext>
            </a:extLst>
          </p:cNvPr>
          <p:cNvSpPr/>
          <p:nvPr/>
        </p:nvSpPr>
        <p:spPr>
          <a:xfrm>
            <a:off x="755576" y="4226165"/>
            <a:ext cx="6096541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uk-UA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компоненти внутрішньої системи, 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3A3064B-BC26-409E-A750-55C3B7804FED}"/>
              </a:ext>
            </a:extLst>
          </p:cNvPr>
          <p:cNvSpPr/>
          <p:nvPr/>
        </p:nvSpPr>
        <p:spPr>
          <a:xfrm>
            <a:off x="1799371" y="4664643"/>
            <a:ext cx="6842127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uk-UA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модель оцінювання якості освіти та освітньої діяльності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245F041-897F-4614-BCDD-9B564CB94624}"/>
              </a:ext>
            </a:extLst>
          </p:cNvPr>
          <p:cNvSpPr/>
          <p:nvPr/>
        </p:nvSpPr>
        <p:spPr>
          <a:xfrm>
            <a:off x="170943" y="5432493"/>
            <a:ext cx="8317696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методи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збору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інформації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для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аналізування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діяльності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та шкалу (система)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оцінювання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результатів</a:t>
            </a:r>
            <a:endParaRPr lang="uk-UA" sz="24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685F6E7-EE29-470B-B239-5A77A4EF83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0179" y="678418"/>
            <a:ext cx="1733709" cy="112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06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1D5C1D-51D8-42C3-B043-CDC634387E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2852070"/>
            <a:ext cx="1745384" cy="2650797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20B87D0-8EFB-4BB1-94CF-0FF0F4963074}"/>
              </a:ext>
            </a:extLst>
          </p:cNvPr>
          <p:cNvSpPr/>
          <p:nvPr/>
        </p:nvSpPr>
        <p:spPr>
          <a:xfrm>
            <a:off x="90312" y="5502867"/>
            <a:ext cx="8892480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формування внутрішньої системи  можна скористатися матеріалами Порадника для директора закладу дошкільної освіти «Як створити внутрішню систему забезпечення якості освіти» та розробити власні вимоги/правила, критерії, індикатори оцінювання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D8D000D3-E1A9-EF3D-01C7-81533DF8BD4D}"/>
              </a:ext>
            </a:extLst>
          </p:cNvPr>
          <p:cNvSpPr>
            <a:spLocks noGrp="1"/>
          </p:cNvSpPr>
          <p:nvPr/>
        </p:nvSpPr>
        <p:spPr>
          <a:xfrm flipH="1">
            <a:off x="4385869" y="3302900"/>
            <a:ext cx="372262" cy="252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800" b="1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8786F71A-403C-42B1-B40C-DBB650A3ACC3}"/>
              </a:ext>
            </a:extLst>
          </p:cNvPr>
          <p:cNvSpPr/>
          <p:nvPr/>
        </p:nvSpPr>
        <p:spPr>
          <a:xfrm>
            <a:off x="323528" y="476672"/>
            <a:ext cx="5760640" cy="48320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внутрішню систему забезпечення якості освіти в закладі дошкільної освіти має містити:</a:t>
            </a:r>
          </a:p>
          <a:p>
            <a:r>
              <a:rPr lang="uk-UA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Місію закладу;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Завдання, цінності та принципи;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Стратегічні цілі;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Компоненти внутрішньої системи, відповідні правила;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Механізми оцінювання та вдосконалення.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2F4581-AE7D-4EE8-8F25-15E882E248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6776" y="493912"/>
            <a:ext cx="2853696" cy="214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00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6327B2C8-018F-4FEE-8941-E305DE93F820}"/>
              </a:ext>
            </a:extLst>
          </p:cNvPr>
          <p:cNvSpPr/>
          <p:nvPr/>
        </p:nvSpPr>
        <p:spPr>
          <a:xfrm>
            <a:off x="827584" y="2204864"/>
            <a:ext cx="7633944" cy="453919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якістю освіти в умовах реформування внутрішньої системи забезпечення якості освіти передбачає нормативно-правове регулювання, </a:t>
            </a:r>
          </a:p>
          <a:p>
            <a:pPr>
              <a:lnSpc>
                <a:spcPct val="150000"/>
              </a:lnSpc>
            </a:pPr>
            <a:r>
              <a:rPr lang="uk-UA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яке включає закони, положення та накази, що визначають вимоги до освітнього процесу, моніторингу та оцінювання якості освіти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A1A832-81DC-4720-B952-F156F54FF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3407553" cy="20871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E7E52D-61B4-49FD-8103-4FFC1E304A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3018" y="2204864"/>
            <a:ext cx="1963566" cy="110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29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AEFD9A0-498D-431F-A20A-7EFD8AB9F1BD}"/>
              </a:ext>
            </a:extLst>
          </p:cNvPr>
          <p:cNvSpPr/>
          <p:nvPr/>
        </p:nvSpPr>
        <p:spPr>
          <a:xfrm>
            <a:off x="251520" y="255654"/>
            <a:ext cx="5616624" cy="25943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Положення</a:t>
            </a:r>
            <a:r>
              <a:rPr lang="ru-RU" sz="28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схвалюється</a:t>
            </a:r>
            <a:r>
              <a:rPr lang="ru-RU" sz="28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8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засіданні</a:t>
            </a:r>
            <a:r>
              <a:rPr lang="ru-RU" sz="28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педагогічної</a:t>
            </a:r>
            <a:r>
              <a:rPr lang="ru-RU" sz="28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ради, </a:t>
            </a:r>
            <a:r>
              <a:rPr lang="ru-RU" sz="28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затверджується</a:t>
            </a:r>
            <a:r>
              <a:rPr lang="ru-RU" sz="28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керівником</a:t>
            </a:r>
            <a:r>
              <a:rPr lang="ru-RU" sz="28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закладу </a:t>
            </a:r>
            <a:r>
              <a:rPr lang="ru-RU" sz="28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освіти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84EBC26-D883-48C3-9E00-6B331C126FE5}"/>
              </a:ext>
            </a:extLst>
          </p:cNvPr>
          <p:cNvSpPr/>
          <p:nvPr/>
        </p:nvSpPr>
        <p:spPr>
          <a:xfrm>
            <a:off x="251520" y="3068960"/>
            <a:ext cx="5382296" cy="34163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Педагогічна рада в дитячому садку відіграє ключову роль у функціонуванні внутрішньої системи забезпечення якості освіти. </a:t>
            </a:r>
          </a:p>
          <a:p>
            <a:r>
              <a:rPr lang="uk-UA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Вона формує, затверджує та контролює процеси, які спрямовані на покращення освітнього процесу</a:t>
            </a:r>
            <a:r>
              <a:rPr lang="uk-U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14D6F4F-3F82-4DBB-B8A6-17E601372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552836"/>
            <a:ext cx="302433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7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9FBCDCAC-3159-419D-94DF-89D166519EDA}"/>
              </a:ext>
            </a:extLst>
          </p:cNvPr>
          <p:cNvSpPr/>
          <p:nvPr/>
        </p:nvSpPr>
        <p:spPr>
          <a:xfrm>
            <a:off x="3635896" y="3100567"/>
            <a:ext cx="4932040" cy="34163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формування внутрішньої системи передбачається залучення педагогів до діяльності ініціативної групи щодо розроблення Критеріїв для оцінювання освітніх і управлінських процесів, складання Положення про внутрішню систему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C5F566A6-9914-4251-80D3-6A9A952C82AF}"/>
              </a:ext>
            </a:extLst>
          </p:cNvPr>
          <p:cNvSpPr/>
          <p:nvPr/>
        </p:nvSpPr>
        <p:spPr>
          <a:xfrm>
            <a:off x="179512" y="19456"/>
            <a:ext cx="4320480" cy="3108543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формування та функціонування внутрішньої системи забезпечення якості освіти важлива партнерська взаємодія спеціалістів ЗДО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AA0731-2834-427E-AD90-2C6C6444EA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16632"/>
            <a:ext cx="2808312" cy="28803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B7B0FC-206C-424E-8A59-E05938EC5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428999"/>
            <a:ext cx="2987824" cy="308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82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794BC78-4D65-4155-B75F-08A8791EE29C}"/>
              </a:ext>
            </a:extLst>
          </p:cNvPr>
          <p:cNvSpPr/>
          <p:nvPr/>
        </p:nvSpPr>
        <p:spPr>
          <a:xfrm>
            <a:off x="427553" y="444475"/>
            <a:ext cx="4144447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керівник</a:t>
            </a:r>
            <a:r>
              <a:rPr lang="ru-RU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є </a:t>
            </a:r>
            <a:r>
              <a:rPr lang="ru-RU" sz="28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відповідальним</a:t>
            </a:r>
            <a:r>
              <a:rPr lang="ru-RU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за </a:t>
            </a:r>
            <a:r>
              <a:rPr lang="ru-RU" sz="28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проведення</a:t>
            </a:r>
            <a:r>
              <a:rPr lang="ru-RU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оцінювання</a:t>
            </a:r>
            <a:r>
              <a:rPr lang="ru-RU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освітніх</a:t>
            </a:r>
            <a:r>
              <a:rPr lang="ru-RU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ru-RU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 </a:t>
            </a:r>
            <a:r>
              <a:rPr lang="ru-RU" sz="28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управлінських</a:t>
            </a:r>
            <a:r>
              <a:rPr lang="ru-RU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процесів</a:t>
            </a:r>
            <a:r>
              <a:rPr lang="ru-RU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ЗДО</a:t>
            </a:r>
            <a:endParaRPr lang="uk-UA" sz="28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97F2B5-7038-41E3-ACE5-7831ECF745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152" y="1199998"/>
            <a:ext cx="3078086" cy="216024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595541-4C21-411B-9A07-18A5CAC0CD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47333"/>
            <a:ext cx="2473416" cy="2092309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540E0A86-88EF-4B66-AC95-2EC49B947ABB}"/>
              </a:ext>
            </a:extLst>
          </p:cNvPr>
          <p:cNvSpPr/>
          <p:nvPr/>
        </p:nvSpPr>
        <p:spPr>
          <a:xfrm>
            <a:off x="611560" y="3153821"/>
            <a:ext cx="8280920" cy="1384995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 освіти визначає модель оцінювання якості дошкільної освіти та якості освітньої діяльності, наприклад: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C99886-D7E5-4BAD-AEAA-E234634C5944}"/>
              </a:ext>
            </a:extLst>
          </p:cNvPr>
          <p:cNvSpPr txBox="1"/>
          <p:nvPr/>
        </p:nvSpPr>
        <p:spPr>
          <a:xfrm>
            <a:off x="311687" y="4703959"/>
            <a:ext cx="164673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2025/2026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- 1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CEF654-AD69-4D8D-87AA-6712321BC2A5}"/>
              </a:ext>
            </a:extLst>
          </p:cNvPr>
          <p:cNvSpPr txBox="1"/>
          <p:nvPr/>
        </p:nvSpPr>
        <p:spPr>
          <a:xfrm>
            <a:off x="2246421" y="5182728"/>
            <a:ext cx="166423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2026/2027 </a:t>
            </a:r>
            <a:r>
              <a:rPr lang="uk-UA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- 2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A19024-D1DD-412A-A76D-4A460D448DF0}"/>
              </a:ext>
            </a:extLst>
          </p:cNvPr>
          <p:cNvSpPr txBox="1"/>
          <p:nvPr/>
        </p:nvSpPr>
        <p:spPr>
          <a:xfrm>
            <a:off x="4575227" y="5245107"/>
            <a:ext cx="217893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2027/2028 </a:t>
            </a:r>
            <a:r>
              <a:rPr lang="uk-UA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– 5+6+7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C2B5C2-D4FD-4A09-A9FB-41FD02DD0680}"/>
              </a:ext>
            </a:extLst>
          </p:cNvPr>
          <p:cNvSpPr txBox="1"/>
          <p:nvPr/>
        </p:nvSpPr>
        <p:spPr>
          <a:xfrm>
            <a:off x="7030710" y="4703959"/>
            <a:ext cx="193206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2028/2029 </a:t>
            </a:r>
            <a:r>
              <a:rPr lang="uk-UA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– 3+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E09EC1E7-64BC-472B-B8F6-308082F43CC3}"/>
              </a:ext>
            </a:extLst>
          </p:cNvPr>
          <p:cNvSpPr/>
          <p:nvPr/>
        </p:nvSpPr>
        <p:spPr>
          <a:xfrm>
            <a:off x="611560" y="5994202"/>
            <a:ext cx="8208912" cy="70788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на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п'ять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комплексне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всіма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компонентами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визначеними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Критеріях</a:t>
            </a:r>
            <a:endParaRPr lang="uk-U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748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>
            <a:extLst>
              <a:ext uri="{FF2B5EF4-FFF2-40B4-BE49-F238E27FC236}">
                <a16:creationId xmlns:a16="http://schemas.microsoft.com/office/drawing/2014/main" id="{D850719B-6BD0-40C1-81C3-34B123EB3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404664"/>
            <a:ext cx="8229600" cy="4525963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 у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виборі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обмежений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Втім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кожного компонента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/правила </a:t>
            </a:r>
            <a:endParaRPr lang="uk-UA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E171EC3-349A-4569-AC25-155FCA1454C0}"/>
              </a:ext>
            </a:extLst>
          </p:cNvPr>
          <p:cNvSpPr/>
          <p:nvPr/>
        </p:nvSpPr>
        <p:spPr>
          <a:xfrm>
            <a:off x="302840" y="1844824"/>
            <a:ext cx="3582144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кожною вимогою/правилом застосовуються критерії та індикатори оцінювання освітніх і управлінських процесів для того, щоб мати можливість відстежувати дієвість внутрішньої системи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8EE724B-61AB-461F-AC61-5EAC740BCB62}"/>
              </a:ext>
            </a:extLst>
          </p:cNvPr>
          <p:cNvSpPr/>
          <p:nvPr/>
        </p:nvSpPr>
        <p:spPr>
          <a:xfrm>
            <a:off x="0" y="5630476"/>
            <a:ext cx="9036496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огляду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оновлення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зазнали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суттєвих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індикатори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endParaRPr lang="uk-U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39CDC3-0E32-453F-8DE2-3CFBEBB7B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312" y="2780928"/>
            <a:ext cx="5141184" cy="22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6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F2BB6EA6-6A65-4AA9-9999-A8B21330F579}"/>
              </a:ext>
            </a:extLst>
          </p:cNvPr>
          <p:cNvSpPr/>
          <p:nvPr/>
        </p:nvSpPr>
        <p:spPr>
          <a:xfrm>
            <a:off x="125760" y="2132856"/>
            <a:ext cx="8892480" cy="3882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Функціонування внутрішньої системи відображається у Програмі розвитку закладу освіти через визначення стратегічних орієнтирів діяльності й способах досягнення цілей покращення якості дошкільної освіти, та у Плані роботи закладу освіти на рік</a:t>
            </a:r>
            <a:endParaRPr lang="uk-UA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0B03B9-37B7-4FE7-92BD-24DBA0B4CB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88640"/>
            <a:ext cx="3888432" cy="16561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304551-14BD-4886-B371-D9A445F5F9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740" y="244672"/>
            <a:ext cx="3392700" cy="181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50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B2BD03E-A6E1-4F9C-98F1-C3DEC2A28BCE}"/>
              </a:ext>
            </a:extLst>
          </p:cNvPr>
          <p:cNvSpPr/>
          <p:nvPr/>
        </p:nvSpPr>
        <p:spPr>
          <a:xfrm>
            <a:off x="755576" y="332656"/>
            <a:ext cx="7344816" cy="51855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Щороку на 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настановлювальному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засіданні педагогічної ради за результатами оцінювання діяльності закладу за минулий рік формуються річні завдання, обговорюються умови та заходи їх реалізації, які впливатимуть на якість освіти та освітньої діяльності, що визначені в Плані роботи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06EB2F-1D85-401B-954A-85EC0BCE5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4933112"/>
            <a:ext cx="316835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1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A703CF1-C7CD-4B7C-B31D-0014F6BEDE11}"/>
              </a:ext>
            </a:extLst>
          </p:cNvPr>
          <p:cNvSpPr/>
          <p:nvPr/>
        </p:nvSpPr>
        <p:spPr>
          <a:xfrm>
            <a:off x="251520" y="184057"/>
            <a:ext cx="6552728" cy="59352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 система оцінювання діяльності закладу освіти, </a:t>
            </a:r>
          </a:p>
          <a:p>
            <a:pPr>
              <a:lnSpc>
                <a:spcPct val="150000"/>
              </a:lnSpc>
            </a:pPr>
            <a:r>
              <a:rPr lang="uk-UA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забезпечує систематичний аналіз якості організації освітнього процесу, його результатів, ресурсного забезпечення тощо, має такі форми: 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якості освітньої діяльності, </a:t>
            </a:r>
            <a:r>
              <a:rPr lang="uk-UA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 визначається логічним, доцільним об’єднанням його видів (тематичний, підсумковий, фронтальний, оперативний)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A8865F-2B60-4B80-87D8-8B60A02F9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2924944"/>
            <a:ext cx="316835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47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06BB77DD-9113-49AF-AEDB-AE6BE8811022}"/>
              </a:ext>
            </a:extLst>
          </p:cNvPr>
          <p:cNvSpPr/>
          <p:nvPr/>
        </p:nvSpPr>
        <p:spPr>
          <a:xfrm>
            <a:off x="52217" y="163261"/>
            <a:ext cx="7776864" cy="742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у </a:t>
            </a:r>
            <a:r>
              <a:rPr lang="ru-RU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DA57093-7204-4232-8123-25E87D07B816}"/>
              </a:ext>
            </a:extLst>
          </p:cNvPr>
          <p:cNvSpPr/>
          <p:nvPr/>
        </p:nvSpPr>
        <p:spPr>
          <a:xfrm rot="659313">
            <a:off x="2081126" y="1625626"/>
            <a:ext cx="684076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збір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аналіз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інформації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отриманої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час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спостереження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опитування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вивчення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документації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endParaRPr lang="uk-UA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Стрілка: вигнута 5">
            <a:extLst>
              <a:ext uri="{FF2B5EF4-FFF2-40B4-BE49-F238E27FC236}">
                <a16:creationId xmlns:a16="http://schemas.microsoft.com/office/drawing/2014/main" id="{E2B73BEF-C133-473B-8AA9-6EB839A6E71B}"/>
              </a:ext>
            </a:extLst>
          </p:cNvPr>
          <p:cNvSpPr/>
          <p:nvPr/>
        </p:nvSpPr>
        <p:spPr>
          <a:xfrm rot="7440347">
            <a:off x="7301259" y="909185"/>
            <a:ext cx="1319801" cy="1052594"/>
          </a:xfrm>
          <a:prstGeom prst="bentArrow">
            <a:avLst>
              <a:gd name="adj1" fmla="val 25000"/>
              <a:gd name="adj2" fmla="val 23315"/>
              <a:gd name="adj3" fmla="val 25000"/>
              <a:gd name="adj4" fmla="val 437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B8FE9E60-5D47-4D02-B61A-FD87369D2915}"/>
              </a:ext>
            </a:extLst>
          </p:cNvPr>
          <p:cNvSpPr/>
          <p:nvPr/>
        </p:nvSpPr>
        <p:spPr>
          <a:xfrm rot="21155946">
            <a:off x="105271" y="2824416"/>
            <a:ext cx="468052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узагальнення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результатів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оцінювання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визначення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рівня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освітніх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управлінських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процесів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endParaRPr lang="uk-UA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Стрілка: вигнута 7">
            <a:extLst>
              <a:ext uri="{FF2B5EF4-FFF2-40B4-BE49-F238E27FC236}">
                <a16:creationId xmlns:a16="http://schemas.microsoft.com/office/drawing/2014/main" id="{E76F5A0E-A472-46B9-A8A0-3FF9FDAC5E9B}"/>
              </a:ext>
            </a:extLst>
          </p:cNvPr>
          <p:cNvSpPr/>
          <p:nvPr/>
        </p:nvSpPr>
        <p:spPr>
          <a:xfrm rot="6036854">
            <a:off x="4770265" y="2752766"/>
            <a:ext cx="1187473" cy="1687589"/>
          </a:xfrm>
          <a:prstGeom prst="bentArrow">
            <a:avLst>
              <a:gd name="adj1" fmla="val 25000"/>
              <a:gd name="adj2" fmla="val 23315"/>
              <a:gd name="adj3" fmla="val 25000"/>
              <a:gd name="adj4" fmla="val 437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9" name="Стрілка: кутова вгору 8">
            <a:extLst>
              <a:ext uri="{FF2B5EF4-FFF2-40B4-BE49-F238E27FC236}">
                <a16:creationId xmlns:a16="http://schemas.microsoft.com/office/drawing/2014/main" id="{71B06EC4-69D4-4002-8952-B11AC0B9623E}"/>
              </a:ext>
            </a:extLst>
          </p:cNvPr>
          <p:cNvSpPr/>
          <p:nvPr/>
        </p:nvSpPr>
        <p:spPr>
          <a:xfrm rot="10010845">
            <a:off x="1041746" y="1424802"/>
            <a:ext cx="1296144" cy="1448926"/>
          </a:xfrm>
          <a:prstGeom prst="bent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0003E7C1-76BA-4514-B631-73974113FD09}"/>
              </a:ext>
            </a:extLst>
          </p:cNvPr>
          <p:cNvSpPr/>
          <p:nvPr/>
        </p:nvSpPr>
        <p:spPr>
          <a:xfrm rot="979087">
            <a:off x="4524128" y="4623545"/>
            <a:ext cx="4308823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обговорення результатів оцінювання  та прийняття відповідних управлінських рішень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DB2C3C-0620-4506-839B-DDC48D29F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81186">
            <a:off x="762419" y="4868350"/>
            <a:ext cx="2562225" cy="151719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6A4B8B-CF6E-4A7C-A6A1-3A3568E06F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5729">
            <a:off x="6295365" y="2981832"/>
            <a:ext cx="2262299" cy="168802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96507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4FA5A7-3291-4A33-842C-E19967E41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39201"/>
            <a:ext cx="3275857" cy="37373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96F08F-A8BE-400E-8266-D967298A33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390" y="3827732"/>
            <a:ext cx="2975106" cy="1648587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F910144-0592-4A9C-BE01-1EB6D10222B8}"/>
              </a:ext>
            </a:extLst>
          </p:cNvPr>
          <p:cNvSpPr/>
          <p:nvPr/>
        </p:nvSpPr>
        <p:spPr>
          <a:xfrm>
            <a:off x="323528" y="404664"/>
            <a:ext cx="5688632" cy="267765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вибором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здійснюватися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власною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шкалою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системою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визначеною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endParaRPr lang="uk-U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F78ADDD0-5E4B-426A-815B-27022500E6E1}"/>
              </a:ext>
            </a:extLst>
          </p:cNvPr>
          <p:cNvSpPr/>
          <p:nvPr/>
        </p:nvSpPr>
        <p:spPr>
          <a:xfrm>
            <a:off x="2915816" y="3356992"/>
            <a:ext cx="6045344" cy="30469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визначатися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перший (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низький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третій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достатній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четвертий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77C74E-C378-42A6-B21F-3A612B8741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728420"/>
            <a:ext cx="3168352" cy="203014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82052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5C93E564-D3D5-441C-84DF-6FBAD81A4F37}"/>
              </a:ext>
            </a:extLst>
          </p:cNvPr>
          <p:cNvSpPr/>
          <p:nvPr/>
        </p:nvSpPr>
        <p:spPr>
          <a:xfrm>
            <a:off x="179512" y="517756"/>
            <a:ext cx="835292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 джерела:</a:t>
            </a:r>
          </a:p>
          <a:p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1.Закон України «Про дошкільну освіту», від 06 червня 2024 №3788-ІХ;</a:t>
            </a: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2.Наказ МОН України «Про затвердження Методичних рекомендацій з питань формування внутрішньої системи забезпечення якості освіти у закладах дошкільної освіти» від 04.03.2025 р.  №407;</a:t>
            </a: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https://ezavdnz.expertus.com.ua/914608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управління дошкільним закладом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«Що врахувати керівнику під час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самооцінювання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 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Методичні рекомендації з питань формування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внутрішньої системи забезпечення якості освіти у закладах дошкільної освіти, Наказ ДСЯОУ № 01-11/71 від 30.11.2020 року;</a:t>
            </a: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Стаття «Внутрішня система забезпечення якості освіти: методична складова», журнал «Вихователь-методист ДЗ», №10, 2021 р. ; 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Вебінар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«Зміни у формуванні внутрішньої системи забезпечення якості освіти: що потрібно знати директору дитсадка» від 03.06.2025р., спікер начальник управління ДСЯО України Юрій Вергун. </a:t>
            </a:r>
            <a:r>
              <a:rPr lang="uk-UA" altLang="uk-UA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https://ezavdnz.expertus.com.ua/1002397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https://ezavdnz.expertus.com.ua/10023974</a:t>
            </a:r>
            <a:r>
              <a:rPr lang="uk-UA" alt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7906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EB7EABF-F46E-4710-A280-61C9C044BC0F}"/>
              </a:ext>
            </a:extLst>
          </p:cNvPr>
          <p:cNvSpPr/>
          <p:nvPr/>
        </p:nvSpPr>
        <p:spPr>
          <a:xfrm>
            <a:off x="251520" y="188640"/>
            <a:ext cx="8784976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</a:t>
            </a:r>
            <a:r>
              <a:rPr lang="ru-RU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D7786C-FA70-47E7-BA5F-39708F8D3A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000" y="1305176"/>
            <a:ext cx="6466931" cy="8640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051E8F-0FAA-457E-9066-C6E1B735D3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833810"/>
            <a:ext cx="1550940" cy="2160240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3BFC9E7-3974-480D-811D-2005E7812D4B}"/>
              </a:ext>
            </a:extLst>
          </p:cNvPr>
          <p:cNvSpPr/>
          <p:nvPr/>
        </p:nvSpPr>
        <p:spPr>
          <a:xfrm>
            <a:off x="1421387" y="2579885"/>
            <a:ext cx="6301226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 </a:t>
            </a: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ілка: вправо з вирізом 7">
            <a:extLst>
              <a:ext uri="{FF2B5EF4-FFF2-40B4-BE49-F238E27FC236}">
                <a16:creationId xmlns:a16="http://schemas.microsoft.com/office/drawing/2014/main" id="{01C7AEDA-E4D5-4F33-80DF-D4579AC2BAEF}"/>
              </a:ext>
            </a:extLst>
          </p:cNvPr>
          <p:cNvSpPr/>
          <p:nvPr/>
        </p:nvSpPr>
        <p:spPr>
          <a:xfrm rot="5400000">
            <a:off x="4024474" y="2136177"/>
            <a:ext cx="759004" cy="443488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77EE7191-7822-4F6A-8181-DB8F5BBCA316}"/>
              </a:ext>
            </a:extLst>
          </p:cNvPr>
          <p:cNvSpPr/>
          <p:nvPr/>
        </p:nvSpPr>
        <p:spPr>
          <a:xfrm>
            <a:off x="125220" y="3571563"/>
            <a:ext cx="8856984" cy="8925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дошкільну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(№ 3788-IX, 2024)</a:t>
            </a:r>
            <a:endParaRPr lang="uk-UA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92DBE84D-CC5F-4B7A-9205-F43F95E79721}"/>
              </a:ext>
            </a:extLst>
          </p:cNvPr>
          <p:cNvSpPr/>
          <p:nvPr/>
        </p:nvSpPr>
        <p:spPr>
          <a:xfrm>
            <a:off x="228032" y="4969818"/>
            <a:ext cx="6525899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 правові, організаційні та економічні засади функціонування системи дошкільної освіти, спрямовуючи її на цілісний розвиток дитини, забезпечення її безпеки та здоров'я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30C517-9372-44DC-8051-3142270173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908" y="4204537"/>
            <a:ext cx="2076484" cy="16438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85E28C-9F1E-401A-969D-45FBE9CFFD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680" y="4139714"/>
            <a:ext cx="576064" cy="88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25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180073">
            <a:off x="637723" y="1926513"/>
            <a:ext cx="7721716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ДЯКУЮ ЗА УВАГУ</a:t>
            </a:r>
            <a:endParaRPr lang="ru-RU" sz="6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3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BF5E32F-6ABD-49CC-A07D-71FA5DD8B204}"/>
              </a:ext>
            </a:extLst>
          </p:cNvPr>
          <p:cNvSpPr/>
          <p:nvPr/>
        </p:nvSpPr>
        <p:spPr>
          <a:xfrm>
            <a:off x="323528" y="188640"/>
            <a:ext cx="8568952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внутрішню систему забезпечення якості освіти (ВСЗЯО):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777A7EF-7635-45CD-A4E0-FB8772BF27F0}"/>
              </a:ext>
            </a:extLst>
          </p:cNvPr>
          <p:cNvSpPr/>
          <p:nvPr/>
        </p:nvSpPr>
        <p:spPr>
          <a:xfrm>
            <a:off x="575556" y="3212976"/>
            <a:ext cx="7992888" cy="310854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нормативний документ освітнього закладу, який визначає сукупність умов, процедур та заходів для досягнення якості освіти; регулює ефективність освітніх і управлінських процесів, охоплюючи освітнє середовище, систему оцінювання, педагогічну діяльність та управління</a:t>
            </a:r>
            <a:r>
              <a:rPr lang="uk-UA" b="1" dirty="0">
                <a:solidFill>
                  <a:srgbClr val="0000CC"/>
                </a:solidFill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874CCD-9CF9-42B3-972C-AD89F7E20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196506"/>
            <a:ext cx="2971800" cy="15430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B8F10B-AD6B-4D7D-866C-1B74477AB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167914"/>
            <a:ext cx="993473" cy="190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4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93E0C38-548B-4FE2-B23E-78BD0E363FBF}"/>
              </a:ext>
            </a:extLst>
          </p:cNvPr>
          <p:cNvSpPr/>
          <p:nvPr/>
        </p:nvSpPr>
        <p:spPr>
          <a:xfrm>
            <a:off x="179512" y="181045"/>
            <a:ext cx="4824536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Накази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науки </a:t>
            </a:r>
            <a:r>
              <a:rPr 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5D8923C-E5DF-4E4A-8E15-9D39D01CA6DB}"/>
              </a:ext>
            </a:extLst>
          </p:cNvPr>
          <p:cNvSpPr/>
          <p:nvPr/>
        </p:nvSpPr>
        <p:spPr>
          <a:xfrm>
            <a:off x="239846" y="3906054"/>
            <a:ext cx="4278208" cy="267765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 питання моніторингу якості освіти, атестації та сертифікації педагогічних працівників 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472403CB-7147-4231-9BBA-7075C2D67BCF}"/>
              </a:ext>
            </a:extLst>
          </p:cNvPr>
          <p:cNvSpPr/>
          <p:nvPr/>
        </p:nvSpPr>
        <p:spPr>
          <a:xfrm>
            <a:off x="5220072" y="181045"/>
            <a:ext cx="3672408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 стандарти освіти: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AE6E8B1-9ABB-4B24-A5E2-2CD46C03E799}"/>
              </a:ext>
            </a:extLst>
          </p:cNvPr>
          <p:cNvSpPr/>
          <p:nvPr/>
        </p:nvSpPr>
        <p:spPr>
          <a:xfrm>
            <a:off x="4996024" y="4336941"/>
            <a:ext cx="3888432" cy="181588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dirty="0"/>
              <a:t> </a:t>
            </a:r>
            <a:endParaRPr lang="uk-UA" sz="28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9FD246-E477-40E8-9281-76D003B53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284" y="1840593"/>
            <a:ext cx="854411" cy="216024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6FBB88-9F7D-4449-B334-63D403ED35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1720678"/>
            <a:ext cx="854411" cy="23563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A09CA6-3F9E-4A0A-B24E-2C26C49457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1" y="1844824"/>
            <a:ext cx="3369943" cy="21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15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564F952-9947-409A-821F-7FD70477A5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43" y="2959567"/>
            <a:ext cx="8230313" cy="938865"/>
          </a:xfrm>
          <a:prstGeom prst="rect">
            <a:avLst/>
          </a:prstGeom>
        </p:spPr>
      </p:pic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3BD01DB3-7847-46DF-8564-C6F3E8434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07" y="245618"/>
            <a:ext cx="4320481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(2017) </a:t>
            </a:r>
            <a:endParaRPr lang="uk-UA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Місце для вмісту 19">
            <a:extLst>
              <a:ext uri="{FF2B5EF4-FFF2-40B4-BE49-F238E27FC236}">
                <a16:creationId xmlns:a16="http://schemas.microsoft.com/office/drawing/2014/main" id="{73EEB4B0-6CDB-48C6-A500-4E63FA43540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283661" y="2320856"/>
            <a:ext cx="4180335" cy="4343844"/>
          </a:xfrm>
          <a:solidFill>
            <a:schemeClr val="bg2">
              <a:lumMod val="90000"/>
            </a:schemeClr>
          </a:solidFill>
        </p:spPr>
        <p:txBody>
          <a:bodyPr>
            <a:normAutofit fontScale="3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5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ru-RU" sz="5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</a:p>
          <a:p>
            <a:pPr marL="109728" indent="0">
              <a:buNone/>
            </a:pPr>
            <a:r>
              <a:rPr lang="ru-RU" sz="5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ЯКОСТІ ОСВІТИ </a:t>
            </a:r>
          </a:p>
          <a:p>
            <a:pPr marL="109728" indent="0">
              <a:buNone/>
            </a:pPr>
            <a:r>
              <a:rPr lang="ru-RU" sz="55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5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41</a:t>
            </a:r>
            <a:r>
              <a:rPr lang="ru-RU" sz="5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55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5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5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ru-RU" sz="55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uk-UA" sz="5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Складовими системи забезпечення якості освіти є:</a:t>
            </a:r>
          </a:p>
          <a:p>
            <a:r>
              <a:rPr lang="uk-UA" sz="5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якості в закладах освіти (внутрішня система забезпечення якості освіти);</a:t>
            </a:r>
          </a:p>
          <a:p>
            <a:r>
              <a:rPr lang="uk-UA" sz="5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зовнішнього забезпечення якості освіти;</a:t>
            </a:r>
          </a:p>
          <a:p>
            <a:r>
              <a:rPr lang="uk-UA" sz="5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якості в діяльності органів управління та установ, що здійснюють зовнішнє забезпечення якості освіти</a:t>
            </a:r>
          </a:p>
          <a:p>
            <a:endParaRPr lang="uk-UA" dirty="0"/>
          </a:p>
        </p:txBody>
      </p:sp>
      <p:sp>
        <p:nvSpPr>
          <p:cNvPr id="22" name="Місце для вмісту 21">
            <a:extLst>
              <a:ext uri="{FF2B5EF4-FFF2-40B4-BE49-F238E27FC236}">
                <a16:creationId xmlns:a16="http://schemas.microsoft.com/office/drawing/2014/main" id="{D7CCAB69-3AF3-4938-B022-259975B33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70461" y="2276872"/>
            <a:ext cx="4156485" cy="4343844"/>
          </a:xfrm>
          <a:solidFill>
            <a:schemeClr val="bg2">
              <a:lumMod val="90000"/>
            </a:schemeClr>
          </a:solidFill>
        </p:spPr>
        <p:txBody>
          <a:bodyPr>
            <a:normAutofit fontScale="3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 </a:t>
            </a:r>
            <a:r>
              <a:rPr lang="ru-RU" sz="5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ru-RU" sz="5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VІІІ ЗАБЕЗПЕЧЕННЯ ЯКОСТІ ДОШКІЛЬНОЇ ОСВІТИ </a:t>
            </a:r>
          </a:p>
          <a:p>
            <a:pPr marL="109728" indent="0">
              <a:buNone/>
            </a:pPr>
            <a:r>
              <a:rPr lang="ru-RU" sz="55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5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41.</a:t>
            </a:r>
          </a:p>
          <a:p>
            <a:pPr marL="109728" indent="0">
              <a:buNone/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55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5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5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5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ru-RU" sz="55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lvl="0" indent="0">
              <a:buNone/>
            </a:pPr>
            <a:r>
              <a:rPr lang="uk-UA" sz="5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включає:</a:t>
            </a:r>
          </a:p>
          <a:p>
            <a:r>
              <a:rPr lang="uk-UA" sz="5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Внутрішню систему забезпечення якості дошкільної освіти.</a:t>
            </a:r>
          </a:p>
          <a:p>
            <a:r>
              <a:rPr lang="uk-UA" sz="5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зовнішнього забезпечення якості дошкільної освіти.</a:t>
            </a:r>
          </a:p>
          <a:p>
            <a:r>
              <a:rPr lang="uk-UA" sz="5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забезпечення якості в діяльності органів управлінь та установ, що здійснюють зовнішнє забезпечення якості дошкільної </a:t>
            </a:r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F56C09B2-DD4B-4B92-BFE1-3EBB2E34B3BB}"/>
              </a:ext>
            </a:extLst>
          </p:cNvPr>
          <p:cNvSpPr/>
          <p:nvPr/>
        </p:nvSpPr>
        <p:spPr>
          <a:xfrm>
            <a:off x="4640476" y="340064"/>
            <a:ext cx="4320481" cy="9541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дошкільну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(2024)</a:t>
            </a:r>
            <a:endParaRPr lang="uk-UA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441B59-E913-4280-80E1-4B7C8A4248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972" y="1202272"/>
            <a:ext cx="2736304" cy="133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78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C13A309-C169-4CB3-B28C-E6F76E2ACE53}"/>
              </a:ext>
            </a:extLst>
          </p:cNvPr>
          <p:cNvSpPr/>
          <p:nvPr/>
        </p:nvSpPr>
        <p:spPr>
          <a:xfrm>
            <a:off x="107504" y="43458"/>
            <a:ext cx="5834872" cy="62170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41 Закону України "Про дошкільну освіту"</a:t>
            </a:r>
          </a:p>
          <a:p>
            <a:r>
              <a:rPr lang="uk-UA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 система забезпечення якості дошкільної освіти включає</a:t>
            </a:r>
          </a:p>
          <a:p>
            <a:r>
              <a:rPr lang="uk-UA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1.Створення в закладі дошкільної освіти безпечного, здорового та інклюзивного чи спеціального освітнього середовища, універсального дизайну та розумного пристосування, у тому числі забезпечення наявності ресурсів (ігрових, дидактичних, науково-методичних, матеріально-технічних, інформаційних тощо), необхідних для виконання державного стандарту;</a:t>
            </a:r>
          </a:p>
          <a:p>
            <a:r>
              <a:rPr lang="uk-UA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Організація освітнього процесу з урахуванням індивідуальних особливостей, потреб і можливостей кожного вихованця;</a:t>
            </a:r>
          </a:p>
          <a:p>
            <a:r>
              <a:rPr lang="uk-UA" b="1" i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Формування кадрового складу, забезпечення ефективності професійної діяльності, сприяння професійному розвитку та підвищенню кваліфікації педагогічних працівників;</a:t>
            </a:r>
          </a:p>
          <a:p>
            <a:r>
              <a:rPr lang="uk-UA" b="1" i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Формування культури академічної доброчесності;</a:t>
            </a:r>
          </a:p>
          <a:p>
            <a:r>
              <a:rPr lang="uk-UA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Забезпечення ефективної системи управління закладом дошкільної освіти;</a:t>
            </a:r>
          </a:p>
          <a:p>
            <a:r>
              <a:rPr lang="uk-UA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uk-UA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внутрішньої системи моніторингу якості освіти та якості освітньої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FFFDC442-7039-4953-8C51-3079B2417171}"/>
              </a:ext>
            </a:extLst>
          </p:cNvPr>
          <p:cNvSpPr/>
          <p:nvPr/>
        </p:nvSpPr>
        <p:spPr>
          <a:xfrm>
            <a:off x="6013272" y="2420888"/>
            <a:ext cx="2952328" cy="409342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кадрового складу та підвищення кваліфікації педагогічних працівників</a:t>
            </a:r>
          </a:p>
          <a:p>
            <a:endParaRPr lang="uk-UA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ефективності професійної діяльності, сприяння професійному розвитку педагогічних працівників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401B1E-025D-459E-BA0B-CCF148D8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272" y="181958"/>
            <a:ext cx="2879208" cy="202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34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D759E5-99AD-4A67-BE02-A5EEDF94BC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79" y="4690891"/>
            <a:ext cx="2843808" cy="1599642"/>
          </a:xfrm>
          <a:prstGeom prst="rect">
            <a:avLst/>
          </a:prstGeom>
        </p:spPr>
      </p:pic>
      <p:sp>
        <p:nvSpPr>
          <p:cNvPr id="4" name="Стрілка: вигнута вправо 3">
            <a:extLst>
              <a:ext uri="{FF2B5EF4-FFF2-40B4-BE49-F238E27FC236}">
                <a16:creationId xmlns:a16="http://schemas.microsoft.com/office/drawing/2014/main" id="{397A4792-34A4-4407-9C24-3B590C56711F}"/>
              </a:ext>
            </a:extLst>
          </p:cNvPr>
          <p:cNvSpPr/>
          <p:nvPr/>
        </p:nvSpPr>
        <p:spPr>
          <a:xfrm>
            <a:off x="215019" y="2321011"/>
            <a:ext cx="2195787" cy="3559649"/>
          </a:xfrm>
          <a:prstGeom prst="curvedRightArrow">
            <a:avLst>
              <a:gd name="adj1" fmla="val 25000"/>
              <a:gd name="adj2" fmla="val 47728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C11AF70-A668-43DC-B781-7F7E7A085EC2}"/>
              </a:ext>
            </a:extLst>
          </p:cNvPr>
          <p:cNvSpPr/>
          <p:nvPr/>
        </p:nvSpPr>
        <p:spPr>
          <a:xfrm>
            <a:off x="108648" y="30345"/>
            <a:ext cx="4463352" cy="2369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 затвердження Методичних рекомендацій з питань формування внутрішньої системи забезпечення якості освіти у закладах дошкільної освіти»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1C3CD4-90F6-4847-B5FA-BC65D7202A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60089"/>
            <a:ext cx="3311224" cy="2220526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8CF0EE0B-0103-4AC9-BF43-67A7B29CA813}"/>
              </a:ext>
            </a:extLst>
          </p:cNvPr>
          <p:cNvSpPr/>
          <p:nvPr/>
        </p:nvSpPr>
        <p:spPr>
          <a:xfrm>
            <a:off x="1043608" y="3169300"/>
            <a:ext cx="7878525" cy="156966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роз'яснено питання особливостей побудови й функціонування внутрішньої системи забезпечення якості дошкільної освіти, зокрема оцінювання освітніх і управлінських процесів у ЗДО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FB47BFA-F2F7-4828-8661-018729F8A4C8}"/>
              </a:ext>
            </a:extLst>
          </p:cNvPr>
          <p:cNvSpPr/>
          <p:nvPr/>
        </p:nvSpPr>
        <p:spPr>
          <a:xfrm>
            <a:off x="4557136" y="2321011"/>
            <a:ext cx="3670168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МОН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 407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 року</a:t>
            </a:r>
            <a:endParaRPr lang="uk-UA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1B3E39-80F8-4EB2-8485-D77982D81F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2376233"/>
            <a:ext cx="463541" cy="819957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5E58075-73C2-4E5F-B120-BE8CC3AFA7F5}"/>
              </a:ext>
            </a:extLst>
          </p:cNvPr>
          <p:cNvSpPr/>
          <p:nvPr/>
        </p:nvSpPr>
        <p:spPr>
          <a:xfrm>
            <a:off x="2519315" y="4847339"/>
            <a:ext cx="6300013" cy="169277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описує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742931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647185F-ADF4-478A-A076-DB4C011873D5}"/>
              </a:ext>
            </a:extLst>
          </p:cNvPr>
          <p:cNvSpPr/>
          <p:nvPr/>
        </p:nvSpPr>
        <p:spPr>
          <a:xfrm>
            <a:off x="179512" y="116632"/>
            <a:ext cx="8640960" cy="1261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закладах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8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endParaRPr lang="uk-UA" sz="2800" b="1" dirty="0">
              <a:solidFill>
                <a:srgbClr val="9933FF"/>
              </a:solidFill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917A7DB9-F493-49EA-A2E3-821676E40EBB}"/>
              </a:ext>
            </a:extLst>
          </p:cNvPr>
          <p:cNvSpPr/>
          <p:nvPr/>
        </p:nvSpPr>
        <p:spPr>
          <a:xfrm>
            <a:off x="395536" y="1988840"/>
            <a:ext cx="5832648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налагоджений механізм управління закладом освіти відповідно до взаємопов'язаних вимог / правил щодо організації, </a:t>
            </a:r>
          </a:p>
          <a:p>
            <a:r>
              <a:rPr lang="uk-UA" sz="2400" b="1" i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забезпечення, реалізації, </a:t>
            </a:r>
          </a:p>
          <a:p>
            <a:r>
              <a:rPr lang="uk-UA" sz="2400" b="1" i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аналізування, оцінювання, коригування освітніх та управлінських процесів, </a:t>
            </a:r>
          </a:p>
          <a:p>
            <a:r>
              <a:rPr lang="uk-UA" sz="2400" b="1" i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 безпосередньо впливає на якість освітньої діяльності та якість освіти вихованців відповідно до результатів, визначеним державним стандартом дошкільної освіти.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4EDF63-DCD9-4A30-8552-FE045F5549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6136" y="1205608"/>
            <a:ext cx="2744320" cy="2520280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27D738-7526-4D2E-A453-4BF1FFAFF2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5" y="3933056"/>
            <a:ext cx="2592288" cy="2358551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54145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2607</TotalTime>
  <Words>1770</Words>
  <Application>Microsoft Office PowerPoint</Application>
  <PresentationFormat>Екран (4:3)</PresentationFormat>
  <Paragraphs>172</Paragraphs>
  <Slides>30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40" baseType="lpstr">
      <vt:lpstr>Arial</vt:lpstr>
      <vt:lpstr>Calibri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Открытая</vt:lpstr>
      <vt:lpstr>  Управління якості освіти в умовах реформування внутрішньої системи забезпечення освіти. Нормативно-правові аспекти.</vt:lpstr>
      <vt:lpstr>Презентація PowerPoint</vt:lpstr>
      <vt:lpstr>Презентація PowerPoint</vt:lpstr>
      <vt:lpstr>Презентація PowerPoint</vt:lpstr>
      <vt:lpstr>Презентація PowerPoint</vt:lpstr>
      <vt:lpstr>Закон України «Про освіту» (2017)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Професійна спільнота вихователів-методистів практичний семінар Методичний аспект формування внутрішньої системи забезпечення якості освіти</dc:title>
  <dc:creator>Пользователь</dc:creator>
  <cp:lastModifiedBy>Директор</cp:lastModifiedBy>
  <cp:revision>192</cp:revision>
  <dcterms:created xsi:type="dcterms:W3CDTF">2023-04-04T12:24:35Z</dcterms:created>
  <dcterms:modified xsi:type="dcterms:W3CDTF">2025-09-09T10:47:46Z</dcterms:modified>
</cp:coreProperties>
</file>